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4" r:id="rId4"/>
    <p:sldId id="267" r:id="rId5"/>
    <p:sldId id="268" r:id="rId6"/>
    <p:sldId id="276" r:id="rId7"/>
    <p:sldId id="257" r:id="rId8"/>
    <p:sldId id="258" r:id="rId9"/>
    <p:sldId id="259" r:id="rId10"/>
    <p:sldId id="260" r:id="rId11"/>
    <p:sldId id="266" r:id="rId12"/>
    <p:sldId id="275" r:id="rId13"/>
    <p:sldId id="262" r:id="rId14"/>
    <p:sldId id="263" r:id="rId15"/>
    <p:sldId id="264" r:id="rId16"/>
    <p:sldId id="277" r:id="rId17"/>
    <p:sldId id="265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2009cornmass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todd2009sorghumresults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ntlypoops\Documents\todd2009sorghumresults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2009</a:t>
            </a:r>
            <a:r>
              <a:rPr lang="en-US" baseline="0"/>
              <a:t> Manhattan Corn Grain Yield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dispEq val="1"/>
            <c:trendlineLbl>
              <c:layout>
                <c:manualLayout>
                  <c:x val="-3.1072397200350026E-2"/>
                  <c:y val="-0.3873846515454234"/>
                </c:manualLayout>
              </c:layout>
              <c:numFmt formatCode="General" sourceLinked="0"/>
            </c:trendlineLbl>
          </c:trendline>
          <c:xVal>
            <c:numRef>
              <c:f>Ashland!$B$23:$B$39</c:f>
              <c:numCache>
                <c:formatCode>General</c:formatCode>
                <c:ptCount val="17"/>
                <c:pt idx="0">
                  <c:v>126276.42276422764</c:v>
                </c:pt>
                <c:pt idx="1">
                  <c:v>48788.617886178887</c:v>
                </c:pt>
                <c:pt idx="2">
                  <c:v>106186.9918699187</c:v>
                </c:pt>
                <c:pt idx="3">
                  <c:v>83227.642276422674</c:v>
                </c:pt>
                <c:pt idx="4">
                  <c:v>140626.01626016269</c:v>
                </c:pt>
                <c:pt idx="5">
                  <c:v>2869.9186991869906</c:v>
                </c:pt>
                <c:pt idx="6">
                  <c:v>83227.642276422674</c:v>
                </c:pt>
                <c:pt idx="7">
                  <c:v>54528.455284552852</c:v>
                </c:pt>
                <c:pt idx="8">
                  <c:v>106186.9918699187</c:v>
                </c:pt>
                <c:pt idx="9">
                  <c:v>109056.91056910566</c:v>
                </c:pt>
                <c:pt idx="10">
                  <c:v>43048.780487804877</c:v>
                </c:pt>
                <c:pt idx="11">
                  <c:v>143495.9349593496</c:v>
                </c:pt>
                <c:pt idx="12">
                  <c:v>91837.398373983742</c:v>
                </c:pt>
                <c:pt idx="13">
                  <c:v>100447.15447154472</c:v>
                </c:pt>
                <c:pt idx="14">
                  <c:v>143495.9349593496</c:v>
                </c:pt>
                <c:pt idx="15">
                  <c:v>83227.642276422674</c:v>
                </c:pt>
                <c:pt idx="16">
                  <c:v>43048.780487804877</c:v>
                </c:pt>
              </c:numCache>
            </c:numRef>
          </c:xVal>
          <c:yVal>
            <c:numRef>
              <c:f>Ashland!$C$23:$C$39</c:f>
              <c:numCache>
                <c:formatCode>General</c:formatCode>
                <c:ptCount val="17"/>
                <c:pt idx="0">
                  <c:v>95.735284379010466</c:v>
                </c:pt>
                <c:pt idx="1">
                  <c:v>249.48648614586651</c:v>
                </c:pt>
                <c:pt idx="2">
                  <c:v>130.91144397426683</c:v>
                </c:pt>
                <c:pt idx="3">
                  <c:v>155.55756142449158</c:v>
                </c:pt>
                <c:pt idx="4">
                  <c:v>59.114179706686386</c:v>
                </c:pt>
                <c:pt idx="5">
                  <c:v>544.61765896160159</c:v>
                </c:pt>
                <c:pt idx="6">
                  <c:v>161.37435058032202</c:v>
                </c:pt>
                <c:pt idx="7">
                  <c:v>192.53134753230361</c:v>
                </c:pt>
                <c:pt idx="8">
                  <c:v>120.09985208385471</c:v>
                </c:pt>
                <c:pt idx="9">
                  <c:v>94.743686829137545</c:v>
                </c:pt>
                <c:pt idx="10">
                  <c:v>223.30930559192515</c:v>
                </c:pt>
                <c:pt idx="11">
                  <c:v>58.124681124574479</c:v>
                </c:pt>
                <c:pt idx="12">
                  <c:v>150.31206406075171</c:v>
                </c:pt>
                <c:pt idx="13">
                  <c:v>129.30366163462546</c:v>
                </c:pt>
                <c:pt idx="14">
                  <c:v>81.162490061180279</c:v>
                </c:pt>
                <c:pt idx="15">
                  <c:v>132.7889867288128</c:v>
                </c:pt>
                <c:pt idx="16">
                  <c:v>226.522389125622</c:v>
                </c:pt>
              </c:numCache>
            </c:numRef>
          </c:yVal>
        </c:ser>
        <c:axId val="108143744"/>
        <c:axId val="108145664"/>
      </c:scatterChart>
      <c:valAx>
        <c:axId val="10814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population*ha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8145664"/>
        <c:crosses val="autoZero"/>
        <c:crossBetween val="midCat"/>
      </c:valAx>
      <c:valAx>
        <c:axId val="108145664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grain/plant(g)</a:t>
                </a:r>
              </a:p>
            </c:rich>
          </c:tx>
          <c:layout/>
        </c:title>
        <c:numFmt formatCode="General" sourceLinked="1"/>
        <c:tickLblPos val="nextTo"/>
        <c:crossAx val="108143744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2009</a:t>
            </a:r>
            <a:r>
              <a:rPr lang="en-US" baseline="0"/>
              <a:t> Tribune Corn Grain Yield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dispEq val="1"/>
            <c:trendlineLbl>
              <c:layout>
                <c:manualLayout>
                  <c:x val="5.7962950912127817E-2"/>
                  <c:y val="-0.43063667530158106"/>
                </c:manualLayout>
              </c:layout>
              <c:numFmt formatCode="General" sourceLinked="0"/>
            </c:trendlineLbl>
          </c:trendline>
          <c:xVal>
            <c:numRef>
              <c:f>Tribune!$B$27:$B$50</c:f>
              <c:numCache>
                <c:formatCode>General</c:formatCode>
                <c:ptCount val="24"/>
                <c:pt idx="0">
                  <c:v>77487.804878048788</c:v>
                </c:pt>
                <c:pt idx="1">
                  <c:v>2869.9186991869906</c:v>
                </c:pt>
                <c:pt idx="2">
                  <c:v>31569.10569105691</c:v>
                </c:pt>
                <c:pt idx="3">
                  <c:v>25829.268292682929</c:v>
                </c:pt>
                <c:pt idx="4">
                  <c:v>54528.455284552852</c:v>
                </c:pt>
                <c:pt idx="5">
                  <c:v>31569.10569105691</c:v>
                </c:pt>
                <c:pt idx="6">
                  <c:v>25829.268292682929</c:v>
                </c:pt>
                <c:pt idx="7">
                  <c:v>25829.268292682929</c:v>
                </c:pt>
                <c:pt idx="8">
                  <c:v>48788.617886178887</c:v>
                </c:pt>
                <c:pt idx="9">
                  <c:v>34439.024390243903</c:v>
                </c:pt>
                <c:pt idx="10">
                  <c:v>74617.886178861794</c:v>
                </c:pt>
                <c:pt idx="11">
                  <c:v>2869.9186991869906</c:v>
                </c:pt>
                <c:pt idx="12">
                  <c:v>25829.268292682929</c:v>
                </c:pt>
                <c:pt idx="13">
                  <c:v>2869.9186991869906</c:v>
                </c:pt>
                <c:pt idx="14">
                  <c:v>54528.455284552852</c:v>
                </c:pt>
                <c:pt idx="15">
                  <c:v>71747.967479674728</c:v>
                </c:pt>
                <c:pt idx="16">
                  <c:v>28699.186991869923</c:v>
                </c:pt>
                <c:pt idx="17">
                  <c:v>40178.861788617854</c:v>
                </c:pt>
                <c:pt idx="18">
                  <c:v>25829.268292682929</c:v>
                </c:pt>
                <c:pt idx="19">
                  <c:v>40178.861788617854</c:v>
                </c:pt>
                <c:pt idx="21">
                  <c:v>60268.292682926825</c:v>
                </c:pt>
                <c:pt idx="22">
                  <c:v>28699.186991869923</c:v>
                </c:pt>
                <c:pt idx="23">
                  <c:v>54528.455284552852</c:v>
                </c:pt>
              </c:numCache>
            </c:numRef>
          </c:xVal>
          <c:yVal>
            <c:numRef>
              <c:f>Tribune!$C$27:$C$50</c:f>
              <c:numCache>
                <c:formatCode>General</c:formatCode>
                <c:ptCount val="24"/>
                <c:pt idx="0">
                  <c:v>58.460595191806654</c:v>
                </c:pt>
                <c:pt idx="1">
                  <c:v>282.84114552336547</c:v>
                </c:pt>
                <c:pt idx="2">
                  <c:v>142.66474202351552</c:v>
                </c:pt>
                <c:pt idx="3">
                  <c:v>238.23537346950101</c:v>
                </c:pt>
                <c:pt idx="4">
                  <c:v>88.357845121051199</c:v>
                </c:pt>
                <c:pt idx="5">
                  <c:v>174.18369665661788</c:v>
                </c:pt>
                <c:pt idx="6">
                  <c:v>255.46942176303949</c:v>
                </c:pt>
                <c:pt idx="7">
                  <c:v>185.51946104220718</c:v>
                </c:pt>
                <c:pt idx="8">
                  <c:v>120.75760482496618</c:v>
                </c:pt>
                <c:pt idx="9">
                  <c:v>104.92494108124843</c:v>
                </c:pt>
                <c:pt idx="10">
                  <c:v>64.218274976148663</c:v>
                </c:pt>
                <c:pt idx="11">
                  <c:v>593.05401480705598</c:v>
                </c:pt>
                <c:pt idx="12">
                  <c:v>245.33174629625222</c:v>
                </c:pt>
                <c:pt idx="13">
                  <c:v>346.70850096412488</c:v>
                </c:pt>
                <c:pt idx="14">
                  <c:v>30.25295784035993</c:v>
                </c:pt>
                <c:pt idx="15">
                  <c:v>77.370739162520451</c:v>
                </c:pt>
                <c:pt idx="16">
                  <c:v>69.341700192824945</c:v>
                </c:pt>
                <c:pt idx="17">
                  <c:v>189.64694319654194</c:v>
                </c:pt>
                <c:pt idx="18">
                  <c:v>226.07016290935633</c:v>
                </c:pt>
                <c:pt idx="19">
                  <c:v>126.4312954643615</c:v>
                </c:pt>
                <c:pt idx="21">
                  <c:v>99.494043509755215</c:v>
                </c:pt>
                <c:pt idx="22">
                  <c:v>181.56576761016018</c:v>
                </c:pt>
                <c:pt idx="23">
                  <c:v>125.33368248149118</c:v>
                </c:pt>
              </c:numCache>
            </c:numRef>
          </c:yVal>
        </c:ser>
        <c:axId val="114493696"/>
        <c:axId val="114504832"/>
      </c:scatterChart>
      <c:valAx>
        <c:axId val="114493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population*ha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4504832"/>
        <c:crosses val="autoZero"/>
        <c:crossBetween val="midCat"/>
      </c:valAx>
      <c:valAx>
        <c:axId val="11450483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grain/plant(g)</a:t>
                </a:r>
              </a:p>
            </c:rich>
          </c:tx>
          <c:layout/>
        </c:title>
        <c:numFmt formatCode="General" sourceLinked="1"/>
        <c:tickLblPos val="nextTo"/>
        <c:crossAx val="11449369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Biomass Tribune Corn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9662139107611583"/>
                  <c:y val="-1.8877588218139434E-2"/>
                </c:manualLayout>
              </c:layout>
              <c:numFmt formatCode="General" sourceLinked="0"/>
            </c:trendlineLbl>
          </c:trendline>
          <c:xVal>
            <c:numRef>
              <c:f>Tribune!$K$2:$K$25</c:f>
              <c:numCache>
                <c:formatCode>0.00</c:formatCode>
                <c:ptCount val="24"/>
                <c:pt idx="0">
                  <c:v>77487.804878048788</c:v>
                </c:pt>
                <c:pt idx="1">
                  <c:v>2869.9186991869901</c:v>
                </c:pt>
                <c:pt idx="2">
                  <c:v>31569.10569105691</c:v>
                </c:pt>
                <c:pt idx="3">
                  <c:v>25829.268292682929</c:v>
                </c:pt>
                <c:pt idx="4">
                  <c:v>54528.455284552852</c:v>
                </c:pt>
                <c:pt idx="5">
                  <c:v>31569.10569105691</c:v>
                </c:pt>
                <c:pt idx="6">
                  <c:v>25829.268292682929</c:v>
                </c:pt>
                <c:pt idx="7">
                  <c:v>25829.268292682929</c:v>
                </c:pt>
                <c:pt idx="8">
                  <c:v>48788.617886178894</c:v>
                </c:pt>
                <c:pt idx="9">
                  <c:v>34439.024390243903</c:v>
                </c:pt>
                <c:pt idx="10">
                  <c:v>74617.886178861794</c:v>
                </c:pt>
                <c:pt idx="11">
                  <c:v>2869.9186991869901</c:v>
                </c:pt>
                <c:pt idx="12">
                  <c:v>25829.268292682929</c:v>
                </c:pt>
                <c:pt idx="13">
                  <c:v>2869.9186991869901</c:v>
                </c:pt>
                <c:pt idx="14">
                  <c:v>54528.455284552852</c:v>
                </c:pt>
                <c:pt idx="15">
                  <c:v>71747.967479674713</c:v>
                </c:pt>
                <c:pt idx="16">
                  <c:v>28699.186991869923</c:v>
                </c:pt>
                <c:pt idx="17">
                  <c:v>40178.861788617847</c:v>
                </c:pt>
                <c:pt idx="18">
                  <c:v>25829.268292682929</c:v>
                </c:pt>
                <c:pt idx="19">
                  <c:v>40178.861788617847</c:v>
                </c:pt>
                <c:pt idx="20">
                  <c:v>2869.9186991869901</c:v>
                </c:pt>
                <c:pt idx="21">
                  <c:v>60268.292682926825</c:v>
                </c:pt>
                <c:pt idx="22">
                  <c:v>28699.186991869923</c:v>
                </c:pt>
                <c:pt idx="23">
                  <c:v>54528.455284552852</c:v>
                </c:pt>
              </c:numCache>
            </c:numRef>
          </c:xVal>
          <c:yVal>
            <c:numRef>
              <c:f>Tribune!$P$2:$P$25</c:f>
              <c:numCache>
                <c:formatCode>General</c:formatCode>
                <c:ptCount val="24"/>
                <c:pt idx="0">
                  <c:v>20761.132386182973</c:v>
                </c:pt>
                <c:pt idx="1">
                  <c:v>1773.8495498777493</c:v>
                </c:pt>
                <c:pt idx="2">
                  <c:v>9573.4256392259958</c:v>
                </c:pt>
                <c:pt idx="3">
                  <c:v>12433.959367651541</c:v>
                </c:pt>
                <c:pt idx="4">
                  <c:v>16019.824708494734</c:v>
                </c:pt>
                <c:pt idx="5">
                  <c:v>10792.412633765161</c:v>
                </c:pt>
                <c:pt idx="6">
                  <c:v>12406.526185601388</c:v>
                </c:pt>
                <c:pt idx="7">
                  <c:v>10144.914033473669</c:v>
                </c:pt>
                <c:pt idx="8">
                  <c:v>14676.422623789982</c:v>
                </c:pt>
                <c:pt idx="9">
                  <c:v>10191.21094887071</c:v>
                </c:pt>
                <c:pt idx="10">
                  <c:v>13002.595622450581</c:v>
                </c:pt>
                <c:pt idx="11">
                  <c:v>3424.8419021948375</c:v>
                </c:pt>
                <c:pt idx="12">
                  <c:v>13179.479262100956</c:v>
                </c:pt>
                <c:pt idx="13">
                  <c:v>1855.5854708491722</c:v>
                </c:pt>
                <c:pt idx="14">
                  <c:v>11175.445610695133</c:v>
                </c:pt>
                <c:pt idx="15">
                  <c:v>22943.704028624157</c:v>
                </c:pt>
                <c:pt idx="16">
                  <c:v>5899.1937499290598</c:v>
                </c:pt>
                <c:pt idx="17">
                  <c:v>14911.749912956491</c:v>
                </c:pt>
                <c:pt idx="18">
                  <c:v>11448.478470393864</c:v>
                </c:pt>
                <c:pt idx="19">
                  <c:v>12773.578371478387</c:v>
                </c:pt>
                <c:pt idx="20">
                  <c:v>186.57444722296853</c:v>
                </c:pt>
                <c:pt idx="21">
                  <c:v>18791.112903576541</c:v>
                </c:pt>
                <c:pt idx="22">
                  <c:v>10768.291028749296</c:v>
                </c:pt>
                <c:pt idx="23">
                  <c:v>18729.33599353036</c:v>
                </c:pt>
              </c:numCache>
            </c:numRef>
          </c:yVal>
        </c:ser>
        <c:axId val="134517888"/>
        <c:axId val="135903872"/>
      </c:scatterChart>
      <c:valAx>
        <c:axId val="13451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plants*ha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crossAx val="135903872"/>
        <c:crosses val="autoZero"/>
        <c:crossBetween val="midCat"/>
      </c:valAx>
      <c:valAx>
        <c:axId val="13590387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13451788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Manhattan Total Aboveground Biomass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Ashland!$R$2:$R$15</c:f>
              <c:numCache>
                <c:formatCode>General</c:formatCode>
                <c:ptCount val="14"/>
                <c:pt idx="0">
                  <c:v>126276.42276422764</c:v>
                </c:pt>
                <c:pt idx="1">
                  <c:v>48788.617886178894</c:v>
                </c:pt>
                <c:pt idx="2">
                  <c:v>106186.9918699187</c:v>
                </c:pt>
                <c:pt idx="3">
                  <c:v>83227.642276422644</c:v>
                </c:pt>
                <c:pt idx="4">
                  <c:v>140626.01626016272</c:v>
                </c:pt>
                <c:pt idx="5">
                  <c:v>2869.9186991869901</c:v>
                </c:pt>
                <c:pt idx="6">
                  <c:v>83227.642276422644</c:v>
                </c:pt>
                <c:pt idx="7">
                  <c:v>54528.455284552852</c:v>
                </c:pt>
                <c:pt idx="8">
                  <c:v>106186.9918699187</c:v>
                </c:pt>
                <c:pt idx="9">
                  <c:v>109056.91056910565</c:v>
                </c:pt>
                <c:pt idx="10">
                  <c:v>43048.780487804877</c:v>
                </c:pt>
                <c:pt idx="11">
                  <c:v>143495.9349593496</c:v>
                </c:pt>
                <c:pt idx="12">
                  <c:v>91837.398373983742</c:v>
                </c:pt>
                <c:pt idx="13">
                  <c:v>100447.15447154472</c:v>
                </c:pt>
              </c:numCache>
            </c:numRef>
          </c:xVal>
          <c:yVal>
            <c:numRef>
              <c:f>Ashland!$S$2:$S$18</c:f>
              <c:numCache>
                <c:formatCode>General</c:formatCode>
                <c:ptCount val="17"/>
                <c:pt idx="0">
                  <c:v>23990.860677915662</c:v>
                </c:pt>
                <c:pt idx="1">
                  <c:v>28708.130836740969</c:v>
                </c:pt>
                <c:pt idx="2">
                  <c:v>28319.342613630757</c:v>
                </c:pt>
                <c:pt idx="3">
                  <c:v>22607.548434051121</c:v>
                </c:pt>
                <c:pt idx="4">
                  <c:v>18629.822426723709</c:v>
                </c:pt>
                <c:pt idx="5">
                  <c:v>2849.8780544443152</c:v>
                </c:pt>
                <c:pt idx="6">
                  <c:v>27279.172999178456</c:v>
                </c:pt>
                <c:pt idx="7">
                  <c:v>25617.962084672505</c:v>
                </c:pt>
                <c:pt idx="8">
                  <c:v>29637.736217870446</c:v>
                </c:pt>
                <c:pt idx="9">
                  <c:v>23136.384865016924</c:v>
                </c:pt>
                <c:pt idx="10">
                  <c:v>21245.430934520988</c:v>
                </c:pt>
                <c:pt idx="11">
                  <c:v>24025.943710928834</c:v>
                </c:pt>
                <c:pt idx="12">
                  <c:v>26587.075478850616</c:v>
                </c:pt>
                <c:pt idx="13">
                  <c:v>25651.262113776669</c:v>
                </c:pt>
                <c:pt idx="14">
                  <c:v>26350.117630240347</c:v>
                </c:pt>
                <c:pt idx="15">
                  <c:v>24598.468826567303</c:v>
                </c:pt>
                <c:pt idx="16">
                  <c:v>22284.648528001737</c:v>
                </c:pt>
              </c:numCache>
            </c:numRef>
          </c:yVal>
        </c:ser>
        <c:axId val="140245632"/>
        <c:axId val="140368128"/>
      </c:scatterChart>
      <c:valAx>
        <c:axId val="14024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plants*ha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40368128"/>
        <c:crosses val="autoZero"/>
        <c:crossBetween val="midCat"/>
      </c:valAx>
      <c:valAx>
        <c:axId val="140368128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140245632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Manhattan</a:t>
            </a:r>
            <a:r>
              <a:rPr lang="en-US" baseline="0"/>
              <a:t> s</a:t>
            </a:r>
            <a:r>
              <a:rPr lang="en-US"/>
              <a:t>tover/ha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Ashland!$AA$2:$AA$18</c:f>
              <c:numCache>
                <c:formatCode>0.00</c:formatCode>
                <c:ptCount val="17"/>
                <c:pt idx="0">
                  <c:v>126.276</c:v>
                </c:pt>
                <c:pt idx="1">
                  <c:v>48.788617886178905</c:v>
                </c:pt>
                <c:pt idx="2">
                  <c:v>106.18600000000001</c:v>
                </c:pt>
                <c:pt idx="3">
                  <c:v>83.227642276422699</c:v>
                </c:pt>
                <c:pt idx="4">
                  <c:v>140.62601626016252</c:v>
                </c:pt>
                <c:pt idx="5">
                  <c:v>2.8699186991869921</c:v>
                </c:pt>
                <c:pt idx="6">
                  <c:v>83.227642276422699</c:v>
                </c:pt>
                <c:pt idx="7">
                  <c:v>54.528455284552905</c:v>
                </c:pt>
                <c:pt idx="8">
                  <c:v>106.1869918699187</c:v>
                </c:pt>
                <c:pt idx="9">
                  <c:v>109.05691056910572</c:v>
                </c:pt>
                <c:pt idx="10">
                  <c:v>43.048780487804876</c:v>
                </c:pt>
                <c:pt idx="11">
                  <c:v>143.4959349593496</c:v>
                </c:pt>
                <c:pt idx="12">
                  <c:v>91.837398373983646</c:v>
                </c:pt>
                <c:pt idx="13">
                  <c:v>100.44715447154481</c:v>
                </c:pt>
                <c:pt idx="14">
                  <c:v>143.4959349593496</c:v>
                </c:pt>
                <c:pt idx="15">
                  <c:v>83.227642276422699</c:v>
                </c:pt>
                <c:pt idx="16">
                  <c:v>43.048780487804876</c:v>
                </c:pt>
              </c:numCache>
            </c:numRef>
          </c:xVal>
          <c:yVal>
            <c:numRef>
              <c:f>Ashland!$AB$2:$AB$18</c:f>
              <c:numCache>
                <c:formatCode>General</c:formatCode>
                <c:ptCount val="17"/>
                <c:pt idx="0">
                  <c:v>11901.751434218197</c:v>
                </c:pt>
                <c:pt idx="1">
                  <c:v>16536.029996404846</c:v>
                </c:pt>
                <c:pt idx="2">
                  <c:v>14418.250176655973</c:v>
                </c:pt>
                <c:pt idx="3">
                  <c:v>9660.8593584208611</c:v>
                </c:pt>
                <c:pt idx="4">
                  <c:v>10316.830830085035</c:v>
                </c:pt>
                <c:pt idx="5">
                  <c:v>1286.8696510829711</c:v>
                </c:pt>
                <c:pt idx="6">
                  <c:v>13848.366276489385</c:v>
                </c:pt>
                <c:pt idx="7">
                  <c:v>15119.525109882552</c:v>
                </c:pt>
                <c:pt idx="8">
                  <c:v>16884.694201063743</c:v>
                </c:pt>
                <c:pt idx="9">
                  <c:v>12803.93108350432</c:v>
                </c:pt>
                <c:pt idx="10">
                  <c:v>11632.237657210069</c:v>
                </c:pt>
                <c:pt idx="11">
                  <c:v>15685.288248743947</c:v>
                </c:pt>
                <c:pt idx="12">
                  <c:v>12782.806571287583</c:v>
                </c:pt>
                <c:pt idx="13">
                  <c:v>12663.077239827071</c:v>
                </c:pt>
                <c:pt idx="14">
                  <c:v>14703.630235282377</c:v>
                </c:pt>
                <c:pt idx="15">
                  <c:v>13546.754540853008</c:v>
                </c:pt>
                <c:pt idx="16">
                  <c:v>12533.135922959735</c:v>
                </c:pt>
              </c:numCache>
            </c:numRef>
          </c:yVal>
        </c:ser>
        <c:axId val="94618752"/>
        <c:axId val="94620672"/>
      </c:scatterChart>
      <c:valAx>
        <c:axId val="9461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</a:t>
                </a:r>
                <a:r>
                  <a:rPr lang="en-US" baseline="0"/>
                  <a:t> plants/ha</a:t>
                </a:r>
                <a:endParaRPr lang="en-US"/>
              </a:p>
            </c:rich>
          </c:tx>
          <c:layout/>
        </c:title>
        <c:numFmt formatCode="0.00" sourceLinked="1"/>
        <c:tickLblPos val="nextTo"/>
        <c:crossAx val="94620672"/>
        <c:crosses val="autoZero"/>
        <c:crossBetween val="midCat"/>
      </c:valAx>
      <c:valAx>
        <c:axId val="9462067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9461875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Tribune</a:t>
            </a:r>
            <a:r>
              <a:rPr lang="en-US" baseline="0"/>
              <a:t> Stover/ha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1540988626421717"/>
                  <c:y val="-9.1326917468649751E-2"/>
                </c:manualLayout>
              </c:layout>
              <c:numFmt formatCode="General" sourceLinked="0"/>
            </c:trendlineLbl>
          </c:trendline>
          <c:xVal>
            <c:numRef>
              <c:f>Tribune!$U$2:$U$24</c:f>
              <c:numCache>
                <c:formatCode>General</c:formatCode>
                <c:ptCount val="23"/>
                <c:pt idx="0">
                  <c:v>77487.804878048788</c:v>
                </c:pt>
                <c:pt idx="1">
                  <c:v>2869.9186991869901</c:v>
                </c:pt>
                <c:pt idx="2">
                  <c:v>31569.10569105691</c:v>
                </c:pt>
                <c:pt idx="3">
                  <c:v>25829.268292682929</c:v>
                </c:pt>
                <c:pt idx="4">
                  <c:v>54528.455284552852</c:v>
                </c:pt>
                <c:pt idx="5">
                  <c:v>31569.10569105691</c:v>
                </c:pt>
                <c:pt idx="6">
                  <c:v>25829.268292682929</c:v>
                </c:pt>
                <c:pt idx="7">
                  <c:v>25829.268292682929</c:v>
                </c:pt>
                <c:pt idx="8">
                  <c:v>48788.617886178894</c:v>
                </c:pt>
                <c:pt idx="9">
                  <c:v>34439.024390243903</c:v>
                </c:pt>
                <c:pt idx="10">
                  <c:v>74617.886178861794</c:v>
                </c:pt>
                <c:pt idx="11">
                  <c:v>2869.9186991869901</c:v>
                </c:pt>
                <c:pt idx="12">
                  <c:v>25829.268292682929</c:v>
                </c:pt>
                <c:pt idx="13">
                  <c:v>2869.9186991869901</c:v>
                </c:pt>
                <c:pt idx="14">
                  <c:v>54528.455284552852</c:v>
                </c:pt>
                <c:pt idx="15">
                  <c:v>71747.967479674713</c:v>
                </c:pt>
                <c:pt idx="16">
                  <c:v>28699.186991869923</c:v>
                </c:pt>
                <c:pt idx="17">
                  <c:v>40178.861788617847</c:v>
                </c:pt>
                <c:pt idx="18">
                  <c:v>25829.268292682929</c:v>
                </c:pt>
                <c:pt idx="19">
                  <c:v>40178.861788617847</c:v>
                </c:pt>
                <c:pt idx="20">
                  <c:v>60268.292682926825</c:v>
                </c:pt>
                <c:pt idx="21">
                  <c:v>28699.186991869923</c:v>
                </c:pt>
                <c:pt idx="22">
                  <c:v>54528.455284552852</c:v>
                </c:pt>
              </c:numCache>
            </c:numRef>
          </c:xVal>
          <c:yVal>
            <c:numRef>
              <c:f>Tribune!$X$2:$X$24</c:f>
              <c:numCache>
                <c:formatCode>General</c:formatCode>
                <c:ptCount val="23"/>
                <c:pt idx="0">
                  <c:v>16231.149192905676</c:v>
                </c:pt>
                <c:pt idx="1">
                  <c:v>962.11845744077459</c:v>
                </c:pt>
                <c:pt idx="2">
                  <c:v>5069.6273198982735</c:v>
                </c:pt>
                <c:pt idx="3">
                  <c:v>6280.5139895002803</c:v>
                </c:pt>
                <c:pt idx="4">
                  <c:v>11201.807901772045</c:v>
                </c:pt>
                <c:pt idx="5">
                  <c:v>5293.5891043534066</c:v>
                </c:pt>
                <c:pt idx="6">
                  <c:v>5807.9379503072696</c:v>
                </c:pt>
                <c:pt idx="7">
                  <c:v>5353.0821007005707</c:v>
                </c:pt>
                <c:pt idx="8">
                  <c:v>8784.825985134521</c:v>
                </c:pt>
                <c:pt idx="9">
                  <c:v>6577.6983438286825</c:v>
                </c:pt>
                <c:pt idx="10">
                  <c:v>8210.7636896774638</c:v>
                </c:pt>
                <c:pt idx="11">
                  <c:v>1722.8250954721491</c:v>
                </c:pt>
                <c:pt idx="12">
                  <c:v>6842.7397663026286</c:v>
                </c:pt>
                <c:pt idx="13">
                  <c:v>860.56026076513797</c:v>
                </c:pt>
                <c:pt idx="14">
                  <c:v>9525.7985518716196</c:v>
                </c:pt>
                <c:pt idx="15">
                  <c:v>17392.510751313217</c:v>
                </c:pt>
                <c:pt idx="16">
                  <c:v>3909.1433297609901</c:v>
                </c:pt>
                <c:pt idx="17">
                  <c:v>7291.9515936287544</c:v>
                </c:pt>
                <c:pt idx="18">
                  <c:v>5609.2515796375637</c:v>
                </c:pt>
                <c:pt idx="19">
                  <c:v>7693.7128252599059</c:v>
                </c:pt>
                <c:pt idx="20">
                  <c:v>12794.776769122793</c:v>
                </c:pt>
                <c:pt idx="21">
                  <c:v>5557.5011127829084</c:v>
                </c:pt>
                <c:pt idx="22">
                  <c:v>11895.083892690031</c:v>
                </c:pt>
              </c:numCache>
            </c:numRef>
          </c:yVal>
        </c:ser>
        <c:axId val="94867840"/>
        <c:axId val="94869760"/>
      </c:scatterChart>
      <c:valAx>
        <c:axId val="94867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Plants/ha</a:t>
                </a:r>
              </a:p>
            </c:rich>
          </c:tx>
          <c:layout/>
        </c:title>
        <c:numFmt formatCode="General" sourceLinked="1"/>
        <c:tickLblPos val="nextTo"/>
        <c:crossAx val="94869760"/>
        <c:crosses val="autoZero"/>
        <c:crossBetween val="midCat"/>
      </c:valAx>
      <c:valAx>
        <c:axId val="94869760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94867840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Manhattan Begasse Yield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Ashland!$Q$3:$Q$14</c:f>
              <c:numCache>
                <c:formatCode>General</c:formatCode>
                <c:ptCount val="12"/>
                <c:pt idx="0">
                  <c:v>610090</c:v>
                </c:pt>
                <c:pt idx="1">
                  <c:v>104975.00000000001</c:v>
                </c:pt>
                <c:pt idx="2">
                  <c:v>314307.5</c:v>
                </c:pt>
                <c:pt idx="3">
                  <c:v>301340</c:v>
                </c:pt>
                <c:pt idx="4">
                  <c:v>265525</c:v>
                </c:pt>
                <c:pt idx="5">
                  <c:v>319865</c:v>
                </c:pt>
                <c:pt idx="6">
                  <c:v>324187.5</c:v>
                </c:pt>
                <c:pt idx="7">
                  <c:v>248852.50000000003</c:v>
                </c:pt>
                <c:pt idx="8">
                  <c:v>112385.00000000001</c:v>
                </c:pt>
                <c:pt idx="9">
                  <c:v>274170</c:v>
                </c:pt>
                <c:pt idx="10">
                  <c:v>138937.5</c:v>
                </c:pt>
                <c:pt idx="11">
                  <c:v>316777.5</c:v>
                </c:pt>
              </c:numCache>
            </c:numRef>
          </c:xVal>
          <c:yVal>
            <c:numRef>
              <c:f>Ashland!$R$3:$R$14</c:f>
              <c:numCache>
                <c:formatCode>General</c:formatCode>
                <c:ptCount val="12"/>
                <c:pt idx="0">
                  <c:v>51400.838095793843</c:v>
                </c:pt>
                <c:pt idx="1">
                  <c:v>45501.582016235952</c:v>
                </c:pt>
                <c:pt idx="2">
                  <c:v>54716.122504140432</c:v>
                </c:pt>
                <c:pt idx="3">
                  <c:v>46239.859636582019</c:v>
                </c:pt>
                <c:pt idx="4">
                  <c:v>41998.24576119738</c:v>
                </c:pt>
                <c:pt idx="5">
                  <c:v>48231.816234874364</c:v>
                </c:pt>
                <c:pt idx="6">
                  <c:v>57878.179481849154</c:v>
                </c:pt>
                <c:pt idx="7">
                  <c:v>45933.404775306291</c:v>
                </c:pt>
                <c:pt idx="8">
                  <c:v>24725.335398383217</c:v>
                </c:pt>
                <c:pt idx="9">
                  <c:v>47883.572074333686</c:v>
                </c:pt>
                <c:pt idx="10">
                  <c:v>39247.116892926613</c:v>
                </c:pt>
                <c:pt idx="11">
                  <c:v>40709.742367197163</c:v>
                </c:pt>
              </c:numCache>
            </c:numRef>
          </c:yVal>
        </c:ser>
        <c:axId val="94881280"/>
        <c:axId val="94883200"/>
      </c:scatterChart>
      <c:valAx>
        <c:axId val="94881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plants*ha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4883200"/>
        <c:crosses val="autoZero"/>
        <c:crossBetween val="midCat"/>
      </c:valAx>
      <c:valAx>
        <c:axId val="94883200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94881280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Garden</a:t>
            </a:r>
            <a:r>
              <a:rPr lang="en-US" baseline="0"/>
              <a:t> City Begasse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GardenCity!$R$3:$R$14</c:f>
              <c:numCache>
                <c:formatCode>General</c:formatCode>
                <c:ptCount val="12"/>
                <c:pt idx="0">
                  <c:v>181545</c:v>
                </c:pt>
                <c:pt idx="1">
                  <c:v>271206</c:v>
                </c:pt>
                <c:pt idx="2">
                  <c:v>93860.000000000015</c:v>
                </c:pt>
                <c:pt idx="3">
                  <c:v>532285</c:v>
                </c:pt>
                <c:pt idx="4">
                  <c:v>271206</c:v>
                </c:pt>
                <c:pt idx="5">
                  <c:v>103740.00000000001</c:v>
                </c:pt>
                <c:pt idx="6">
                  <c:v>115596.00000000001</c:v>
                </c:pt>
                <c:pt idx="7">
                  <c:v>258609.00000000003</c:v>
                </c:pt>
                <c:pt idx="8">
                  <c:v>368030</c:v>
                </c:pt>
                <c:pt idx="9">
                  <c:v>365066</c:v>
                </c:pt>
                <c:pt idx="10">
                  <c:v>125476.00000000001</c:v>
                </c:pt>
                <c:pt idx="11">
                  <c:v>289731</c:v>
                </c:pt>
              </c:numCache>
            </c:numRef>
          </c:xVal>
          <c:yVal>
            <c:numRef>
              <c:f>GardenCity!$S$3:$S$14</c:f>
              <c:numCache>
                <c:formatCode>General</c:formatCode>
                <c:ptCount val="12"/>
                <c:pt idx="0">
                  <c:v>10247.242716707658</c:v>
                </c:pt>
                <c:pt idx="1">
                  <c:v>12026.133566954248</c:v>
                </c:pt>
                <c:pt idx="2">
                  <c:v>1250.5931780701358</c:v>
                </c:pt>
                <c:pt idx="3">
                  <c:v>11087.322621643962</c:v>
                </c:pt>
                <c:pt idx="4">
                  <c:v>11523.817747507786</c:v>
                </c:pt>
                <c:pt idx="5">
                  <c:v>13683.775771127535</c:v>
                </c:pt>
                <c:pt idx="6">
                  <c:v>13086.193158337795</c:v>
                </c:pt>
                <c:pt idx="7">
                  <c:v>12651.430155989305</c:v>
                </c:pt>
                <c:pt idx="8">
                  <c:v>12724.179343633268</c:v>
                </c:pt>
                <c:pt idx="9">
                  <c:v>9966.6387072237758</c:v>
                </c:pt>
                <c:pt idx="10">
                  <c:v>9966.6387072237758</c:v>
                </c:pt>
                <c:pt idx="11">
                  <c:v>4576.2703275087279</c:v>
                </c:pt>
              </c:numCache>
            </c:numRef>
          </c:yVal>
        </c:ser>
        <c:axId val="107547648"/>
        <c:axId val="107558016"/>
      </c:scatterChart>
      <c:valAx>
        <c:axId val="107547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plants*ha</a:t>
                </a:r>
                <a:r>
                  <a:rPr lang="en-US" baseline="30000" dirty="0" smtClean="0"/>
                  <a:t>-1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7558016"/>
        <c:crosses val="autoZero"/>
        <c:crossBetween val="midCat"/>
      </c:valAx>
      <c:valAx>
        <c:axId val="107558016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kg/ha</a:t>
                </a:r>
              </a:p>
            </c:rich>
          </c:tx>
          <c:layout/>
        </c:title>
        <c:numFmt formatCode="General" sourceLinked="1"/>
        <c:tickLblPos val="nextTo"/>
        <c:crossAx val="10754764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5A6F-68EF-4E54-ACCF-665214643048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929F-8981-426C-AAFF-94B776933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86CE-C42B-42EA-9BBE-5B950E3A8F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86CE-C42B-42EA-9BBE-5B950E3A8F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929F-8981-426C-AAFF-94B776933A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5D49-FFEA-473D-9815-C9F3F36BB771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25D5-FA19-4C75-83CE-C6BC30EB4000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876B-DB35-4F9B-87F3-138830B352BC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ABC0-BC44-4841-9E9C-33D78F2B8EBD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FC3-6AF0-46AF-B231-41091737AB91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DDAB-5FCD-4372-B263-DF9D3B266BF4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8428-82B7-4FC1-B93E-E8D15B92A025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4DE2-4657-44C2-A709-379D9BDA574A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B6C-CCD7-4A3D-BFCE-E791F1C944A8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20CB-CA41-4D14-B457-3F4FDB3313AF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1C7E-0AC3-4CA0-BE93-42AF078B3A21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1AC5-D7ED-4D8C-A180-E6C204AE8F66}" type="datetime1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6980-684A-419B-ABF0-80E2307E5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Seeding Rate Effects on Ethanol Production in Corn and Sorghum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Todd Ballard IGERT fellow Kansas State University Department of Agronomy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Sunil </a:t>
            </a:r>
            <a:r>
              <a:rPr lang="en-US" dirty="0" err="1" smtClean="0">
                <a:solidFill>
                  <a:srgbClr val="FF0000"/>
                </a:solidFill>
              </a:rPr>
              <a:t>Bansal</a:t>
            </a:r>
            <a:r>
              <a:rPr lang="en-US" dirty="0" smtClean="0">
                <a:solidFill>
                  <a:srgbClr val="FF0000"/>
                </a:solidFill>
              </a:rPr>
              <a:t> GRA K-State Department of Grain Science and Industry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Shirley </a:t>
            </a:r>
            <a:r>
              <a:rPr lang="en-US" dirty="0" err="1" smtClean="0">
                <a:solidFill>
                  <a:srgbClr val="FF0000"/>
                </a:solidFill>
              </a:rPr>
              <a:t>Agrupis</a:t>
            </a:r>
            <a:r>
              <a:rPr lang="en-US" dirty="0" smtClean="0">
                <a:solidFill>
                  <a:srgbClr val="FF0000"/>
                </a:solidFill>
              </a:rPr>
              <a:t> Borlaug fellow Mariano Marcos State University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Lucas Haag Assistant Scientist K-State Research and Extension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Praveen </a:t>
            </a:r>
            <a:r>
              <a:rPr lang="en-US" dirty="0" err="1" smtClean="0">
                <a:solidFill>
                  <a:srgbClr val="FF0000"/>
                </a:solidFill>
              </a:rPr>
              <a:t>Vadlani</a:t>
            </a:r>
            <a:r>
              <a:rPr lang="en-US" dirty="0" smtClean="0">
                <a:solidFill>
                  <a:srgbClr val="FF0000"/>
                </a:solidFill>
              </a:rPr>
              <a:t> Assistant Professor K-State Department of Grain Science and Industry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Scott </a:t>
            </a:r>
            <a:r>
              <a:rPr lang="en-US" dirty="0" err="1" smtClean="0">
                <a:solidFill>
                  <a:srgbClr val="FF0000"/>
                </a:solidFill>
              </a:rPr>
              <a:t>Staggenborg</a:t>
            </a:r>
            <a:r>
              <a:rPr lang="en-US" dirty="0" smtClean="0">
                <a:solidFill>
                  <a:srgbClr val="FF0000"/>
                </a:solidFill>
              </a:rPr>
              <a:t> Professor K-State Department of Agronomy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International Symposium on Renewable Feedstock for </a:t>
            </a:r>
            <a:r>
              <a:rPr lang="en-US" dirty="0" err="1" smtClean="0">
                <a:solidFill>
                  <a:schemeClr val="tx1"/>
                </a:solidFill>
              </a:rPr>
              <a:t>Biofuel</a:t>
            </a:r>
            <a:r>
              <a:rPr lang="en-US" dirty="0" smtClean="0">
                <a:solidFill>
                  <a:schemeClr val="tx1"/>
                </a:solidFill>
              </a:rPr>
              <a:t> and Bio-based Products 11/8 – 13/8 2010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Corn Biomass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00600" y="1676400"/>
          <a:ext cx="4038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Stover Yield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41148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24400" y="16002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0_09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177132"/>
            <a:ext cx="6858000" cy="5143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Rates for Sorghum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Manhattan</a:t>
            </a:r>
          </a:p>
          <a:p>
            <a:pPr lvl="1"/>
            <a:r>
              <a:rPr lang="en-US" dirty="0" smtClean="0"/>
              <a:t>74,000/ha</a:t>
            </a:r>
          </a:p>
          <a:p>
            <a:pPr lvl="1"/>
            <a:r>
              <a:rPr lang="en-US" dirty="0" smtClean="0"/>
              <a:t>148,000/ha</a:t>
            </a:r>
          </a:p>
          <a:p>
            <a:pPr lvl="1"/>
            <a:r>
              <a:rPr lang="en-US" dirty="0" smtClean="0"/>
              <a:t>222,000/ha</a:t>
            </a:r>
          </a:p>
          <a:p>
            <a:r>
              <a:rPr lang="en-US" dirty="0" smtClean="0"/>
              <a:t>Garden City</a:t>
            </a:r>
          </a:p>
          <a:p>
            <a:pPr lvl="1"/>
            <a:r>
              <a:rPr lang="en-US" dirty="0" smtClean="0"/>
              <a:t>37,000/ha</a:t>
            </a:r>
          </a:p>
          <a:p>
            <a:pPr lvl="1"/>
            <a:r>
              <a:rPr lang="en-US" dirty="0" smtClean="0"/>
              <a:t>74,000/ha</a:t>
            </a:r>
          </a:p>
          <a:p>
            <a:pPr lvl="1"/>
            <a:r>
              <a:rPr lang="en-US" dirty="0" smtClean="0"/>
              <a:t>111,000/ha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Begasse</a:t>
            </a:r>
            <a:r>
              <a:rPr lang="en-US" dirty="0" smtClean="0"/>
              <a:t> Yield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3962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2672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Acid hydrolysis</a:t>
            </a:r>
          </a:p>
          <a:p>
            <a:pPr lvl="1"/>
            <a:r>
              <a:rPr lang="en-US" dirty="0" smtClean="0"/>
              <a:t>2%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 </a:t>
            </a:r>
            <a:endParaRPr lang="en-US" dirty="0" smtClean="0"/>
          </a:p>
          <a:p>
            <a:pPr lvl="1"/>
            <a:r>
              <a:rPr lang="en-US" dirty="0" smtClean="0"/>
              <a:t>121</a:t>
            </a:r>
            <a:r>
              <a:rPr lang="en-US" baseline="30000" dirty="0" smtClean="0"/>
              <a:t>0</a:t>
            </a:r>
            <a:r>
              <a:rPr lang="en-US" dirty="0" smtClean="0"/>
              <a:t> C for 30 minutes</a:t>
            </a:r>
          </a:p>
          <a:p>
            <a:r>
              <a:rPr lang="en-US" dirty="0" smtClean="0"/>
              <a:t>Wash to remove acid</a:t>
            </a:r>
          </a:p>
          <a:p>
            <a:r>
              <a:rPr lang="en-US" dirty="0" smtClean="0"/>
              <a:t>Add pH 5.0 citric acid as a pH buffer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cellulase</a:t>
            </a:r>
            <a:r>
              <a:rPr lang="en-US" dirty="0" smtClean="0"/>
              <a:t> (22074) and </a:t>
            </a:r>
            <a:r>
              <a:rPr lang="en-US" dirty="0" err="1" smtClean="0"/>
              <a:t>glucosidase</a:t>
            </a:r>
            <a:r>
              <a:rPr lang="en-US" dirty="0" smtClean="0"/>
              <a:t> (50010) from </a:t>
            </a:r>
            <a:r>
              <a:rPr lang="en-US" dirty="0" err="1" smtClean="0"/>
              <a:t>Novozyme</a:t>
            </a:r>
            <a:endParaRPr lang="en-US" dirty="0" smtClean="0"/>
          </a:p>
          <a:p>
            <a:pPr lvl="1"/>
            <a:r>
              <a:rPr lang="en-US" dirty="0" smtClean="0"/>
              <a:t>72 hr enzyme hydrolysis</a:t>
            </a:r>
          </a:p>
          <a:p>
            <a:r>
              <a:rPr lang="en-US" dirty="0" smtClean="0"/>
              <a:t>Fermentation</a:t>
            </a:r>
          </a:p>
          <a:p>
            <a:pPr lvl="1"/>
            <a:r>
              <a:rPr lang="en-US" dirty="0" smtClean="0"/>
              <a:t>Yeast extract</a:t>
            </a:r>
          </a:p>
          <a:p>
            <a:pPr lvl="1"/>
            <a:r>
              <a:rPr lang="en-US" dirty="0" smtClean="0"/>
              <a:t>Ammonium Sulfate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15 hr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E:\DCIM\101MSDCF\DSC00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4419600" cy="4191000"/>
          </a:xfrm>
          <a:prstGeom prst="rect">
            <a:avLst/>
          </a:prstGeom>
          <a:noFill/>
        </p:spPr>
      </p:pic>
      <p:pic>
        <p:nvPicPr>
          <p:cNvPr id="1027" name="Picture 3" descr="E:\DCIM\101MSDCF\DSC0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4724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Manhattan </a:t>
            </a:r>
            <a:r>
              <a:rPr lang="en-US" dirty="0" err="1" smtClean="0"/>
              <a:t>Bagasse</a:t>
            </a:r>
            <a:r>
              <a:rPr lang="en-US" dirty="0" smtClean="0"/>
              <a:t> produced:</a:t>
            </a:r>
          </a:p>
          <a:p>
            <a:pPr>
              <a:buNone/>
            </a:pPr>
            <a:r>
              <a:rPr lang="en-US" dirty="0" smtClean="0"/>
              <a:t>    0.05 g ethanol/g biomass (0.02 – 0.08)</a:t>
            </a:r>
          </a:p>
          <a:p>
            <a:r>
              <a:rPr lang="en-US" dirty="0" smtClean="0"/>
              <a:t>Garden City </a:t>
            </a:r>
            <a:r>
              <a:rPr lang="en-US" smtClean="0"/>
              <a:t>Bagasse</a:t>
            </a:r>
            <a:r>
              <a:rPr lang="en-US" dirty="0" smtClean="0"/>
              <a:t> produced: </a:t>
            </a:r>
          </a:p>
          <a:p>
            <a:pPr>
              <a:buNone/>
            </a:pPr>
            <a:r>
              <a:rPr lang="en-US" dirty="0" smtClean="0"/>
              <a:t>    0.08 g ethanol/g biomass (0.03 -0.16)</a:t>
            </a:r>
          </a:p>
          <a:p>
            <a:r>
              <a:rPr lang="en-US" dirty="0" smtClean="0"/>
              <a:t>Corn Stover ethanol yield varied by population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Population Effect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r>
                        <a:rPr lang="en-US" baseline="0" dirty="0" smtClean="0"/>
                        <a:t> ethanol/g biomass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105,500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85,300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model is being developed to explain the relationship between sorghum population density and the total cellulosic ethanol/ha</a:t>
            </a:r>
          </a:p>
          <a:p>
            <a:r>
              <a:rPr lang="en-US" dirty="0" smtClean="0"/>
              <a:t> Corn cellulosic ethanol/g appears to be steady. Further studies will be completed to look for significant differences.</a:t>
            </a:r>
          </a:p>
          <a:p>
            <a:r>
              <a:rPr lang="en-US" dirty="0" smtClean="0"/>
              <a:t>Combining the biomass/ha and ethanol/g reveals the total ethanol/ha</a:t>
            </a:r>
          </a:p>
          <a:p>
            <a:r>
              <a:rPr lang="en-US" dirty="0" smtClean="0"/>
              <a:t>Minimal changes in grain yield/ha over a 12,000 plant/ha domain for corn</a:t>
            </a:r>
          </a:p>
          <a:p>
            <a:pPr lvl="1"/>
            <a:r>
              <a:rPr lang="en-US" dirty="0" smtClean="0"/>
              <a:t>This allows for adjusting the seeding rate within this domain to maximize cellulosic ethanol production without effecting grain yield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Biomass and </a:t>
            </a:r>
            <a:r>
              <a:rPr lang="en-US" dirty="0" err="1" smtClean="0">
                <a:solidFill>
                  <a:srgbClr val="FFC000"/>
                </a:solidFill>
              </a:rPr>
              <a:t>Bioethanol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70037"/>
            <a:ext cx="5181600" cy="4525963"/>
          </a:xfrm>
        </p:spPr>
        <p:txBody>
          <a:bodyPr/>
          <a:lstStyle/>
          <a:p>
            <a:r>
              <a:rPr lang="en-US" sz="2400" dirty="0" smtClean="0"/>
              <a:t>Biomass is any organic matter, Including trees, plants, plant fiber, and animal wastes.</a:t>
            </a:r>
          </a:p>
          <a:p>
            <a:r>
              <a:rPr lang="en-US" sz="2400" dirty="0" smtClean="0"/>
              <a:t>Renewable energy source </a:t>
            </a:r>
          </a:p>
          <a:p>
            <a:r>
              <a:rPr lang="en-US" sz="2400" dirty="0" smtClean="0"/>
              <a:t>Ethanol produced by hydrolysis of biomass to sugars and their fermentation is called as </a:t>
            </a:r>
            <a:r>
              <a:rPr lang="en-US" sz="2400" dirty="0" err="1" smtClean="0"/>
              <a:t>bioethanol</a:t>
            </a:r>
            <a:endParaRPr lang="en-US" sz="2400" dirty="0" smtClean="0"/>
          </a:p>
          <a:p>
            <a:r>
              <a:rPr lang="en-US" sz="2400" dirty="0" smtClean="0"/>
              <a:t>Benefits include decoupling </a:t>
            </a:r>
            <a:r>
              <a:rPr lang="en-US" sz="2400" dirty="0" smtClean="0">
                <a:latin typeface="Calibri" pitchFamily="34" charset="0"/>
              </a:rPr>
              <a:t>of food and </a:t>
            </a:r>
            <a:r>
              <a:rPr lang="en-US" sz="2400" dirty="0" err="1" smtClean="0">
                <a:latin typeface="Calibri" pitchFamily="34" charset="0"/>
              </a:rPr>
              <a:t>bioenergy</a:t>
            </a:r>
            <a:r>
              <a:rPr lang="en-US" sz="2400" dirty="0" smtClean="0">
                <a:latin typeface="Calibri" pitchFamily="34" charset="0"/>
              </a:rPr>
              <a:t>, reduce CO</a:t>
            </a:r>
            <a:r>
              <a:rPr lang="en-US" sz="2400" baseline="-25000" dirty="0" smtClean="0">
                <a:latin typeface="Calibri" pitchFamily="34" charset="0"/>
              </a:rPr>
              <a:t>2 </a:t>
            </a:r>
            <a:r>
              <a:rPr lang="en-US" sz="2400" dirty="0" smtClean="0">
                <a:latin typeface="Calibri" pitchFamily="34" charset="0"/>
              </a:rPr>
              <a:t>emissions and </a:t>
            </a:r>
            <a:r>
              <a:rPr lang="en-US" sz="2400" dirty="0" err="1" smtClean="0">
                <a:latin typeface="Calibri" pitchFamily="34" charset="0"/>
              </a:rPr>
              <a:t>ensurance</a:t>
            </a:r>
            <a:r>
              <a:rPr lang="en-US" sz="2400" dirty="0" smtClean="0">
                <a:latin typeface="Calibri" pitchFamily="34" charset="0"/>
              </a:rPr>
              <a:t> of stable supply of energy </a:t>
            </a:r>
            <a:r>
              <a:rPr lang="en-US" sz="1100" dirty="0" smtClean="0">
                <a:latin typeface="Calibri" pitchFamily="34" charset="0"/>
              </a:rPr>
              <a:t>(Larsen et al., 2008</a:t>
            </a:r>
            <a:r>
              <a:rPr lang="en-US" sz="1100" dirty="0" smtClean="0"/>
              <a:t>)</a:t>
            </a:r>
          </a:p>
        </p:txBody>
      </p:sp>
      <p:pic>
        <p:nvPicPr>
          <p:cNvPr id="4" name="Picture 47" descr="C:\Documents and Settings\rwooley\My Documents\My Pictures\Poplar.jpg"/>
          <p:cNvPicPr>
            <a:picLocks noChangeAspect="1" noChangeArrowheads="1"/>
          </p:cNvPicPr>
          <p:nvPr/>
        </p:nvPicPr>
        <p:blipFill>
          <a:blip r:embed="rId3" cstate="print"/>
          <a:srcRect l="5147" b="18823"/>
          <a:stretch>
            <a:fillRect/>
          </a:stretch>
        </p:blipFill>
        <p:spPr bwMode="auto">
          <a:xfrm>
            <a:off x="457200" y="4038600"/>
            <a:ext cx="2057400" cy="22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9" descr="C:\Documents and Settings\rwooley\My Documents\My Pictures\Switchgrass2.jpg"/>
          <p:cNvPicPr>
            <a:picLocks noChangeAspect="1" noChangeArrowheads="1"/>
          </p:cNvPicPr>
          <p:nvPr/>
        </p:nvPicPr>
        <p:blipFill>
          <a:blip r:embed="rId4" cstate="print"/>
          <a:srcRect t="27065"/>
          <a:stretch>
            <a:fillRect/>
          </a:stretch>
        </p:blipFill>
        <p:spPr bwMode="auto">
          <a:xfrm>
            <a:off x="457200" y="1676400"/>
            <a:ext cx="2057400" cy="224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1676660"/>
            <a:ext cx="8610954" cy="4190740"/>
            <a:chOff x="1296" y="10202"/>
            <a:chExt cx="11144" cy="2704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296" y="10251"/>
              <a:ext cx="1676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Biomass feedstock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75" name="AutoShape 3"/>
            <p:cNvCxnSpPr>
              <a:cxnSpLocks noChangeShapeType="1"/>
            </p:cNvCxnSpPr>
            <p:nvPr/>
          </p:nvCxnSpPr>
          <p:spPr bwMode="auto">
            <a:xfrm>
              <a:off x="2972" y="10487"/>
              <a:ext cx="496" cy="10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3466" y="10312"/>
              <a:ext cx="2170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Pretreatment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5636" y="10478"/>
              <a:ext cx="591" cy="10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6227" y="10202"/>
              <a:ext cx="1775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Enzymatic hydrolysis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5832" y="10497"/>
              <a:ext cx="0" cy="785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5142" y="11333"/>
              <a:ext cx="108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Lignin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8002" y="10468"/>
              <a:ext cx="449" cy="20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8462" y="10339"/>
              <a:ext cx="2104" cy="3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Fermentation 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10632" y="10477"/>
              <a:ext cx="449" cy="20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11069" y="10349"/>
              <a:ext cx="1371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Ethanol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>
              <a:off x="10763" y="10508"/>
              <a:ext cx="0" cy="785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9087" y="11283"/>
              <a:ext cx="3254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Lignin and residue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V="1">
              <a:off x="6227" y="11520"/>
              <a:ext cx="2757" cy="9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090" name="AutoShape 18"/>
            <p:cNvCxnSpPr>
              <a:cxnSpLocks noChangeShapeType="1"/>
            </p:cNvCxnSpPr>
            <p:nvPr/>
          </p:nvCxnSpPr>
          <p:spPr bwMode="auto">
            <a:xfrm>
              <a:off x="7586" y="11520"/>
              <a:ext cx="21" cy="645"/>
            </a:xfrm>
            <a:prstGeom prst="straightConnector1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</p:spPr>
        </p:cxn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6101" y="12165"/>
              <a:ext cx="3084" cy="7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Chemicals, feed or combustion for generation of energy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8200" y="6096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Process Flowchart for Ethanol from Biomass</a:t>
            </a:r>
            <a:endParaRPr lang="en-US" sz="28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produce ethanol from corn (</a:t>
            </a:r>
            <a:r>
              <a:rPr lang="en-US" i="1" dirty="0" err="1" smtClean="0"/>
              <a:t>Zea</a:t>
            </a:r>
            <a:r>
              <a:rPr lang="en-US" i="1" dirty="0" smtClean="0"/>
              <a:t> </a:t>
            </a:r>
            <a:r>
              <a:rPr lang="en-US" i="1" dirty="0" err="1" smtClean="0"/>
              <a:t>mays</a:t>
            </a:r>
            <a:r>
              <a:rPr lang="en-US" i="1" dirty="0" smtClean="0"/>
              <a:t> </a:t>
            </a:r>
            <a:r>
              <a:rPr lang="en-US" dirty="0" smtClean="0"/>
              <a:t>L.) stover and sweet sorghum (</a:t>
            </a:r>
            <a:r>
              <a:rPr lang="en-US" i="1" dirty="0" smtClean="0"/>
              <a:t>Sorghum bicolor </a:t>
            </a:r>
            <a:r>
              <a:rPr lang="en-US" dirty="0" smtClean="0"/>
              <a:t>L. cultivar “sweet) </a:t>
            </a:r>
            <a:r>
              <a:rPr lang="en-US" dirty="0" err="1" smtClean="0"/>
              <a:t>begasse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find a relationship between plant population densities and ethanol yield/ha</a:t>
            </a:r>
          </a:p>
          <a:p>
            <a:r>
              <a:rPr lang="en-US" dirty="0" smtClean="0"/>
              <a:t>To minimize the impact of ethanol production of food supply from both crops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Population Relationships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Duncan grain yield model (Duncan, W.G. 1958)</a:t>
            </a:r>
          </a:p>
          <a:p>
            <a:r>
              <a:rPr lang="en-US" dirty="0" smtClean="0"/>
              <a:t>Shinozaki and </a:t>
            </a:r>
            <a:r>
              <a:rPr lang="en-US" dirty="0" err="1" smtClean="0"/>
              <a:t>Kira</a:t>
            </a:r>
            <a:r>
              <a:rPr lang="en-US" dirty="0" smtClean="0"/>
              <a:t> biomass model (Shinozaki, K. and T. </a:t>
            </a:r>
            <a:r>
              <a:rPr lang="en-US" dirty="0" err="1" smtClean="0"/>
              <a:t>Kira</a:t>
            </a:r>
            <a:r>
              <a:rPr lang="en-US" dirty="0" smtClean="0"/>
              <a:t> 1956)</a:t>
            </a:r>
          </a:p>
          <a:p>
            <a:r>
              <a:rPr lang="en-US" dirty="0" smtClean="0"/>
              <a:t>Russell biomass model (Russell, M.W. 1979 and Ballard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53" y="761394"/>
            <a:ext cx="8529647" cy="56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K-State Corn Production Handbook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Manhattan, KS </a:t>
            </a:r>
          </a:p>
          <a:p>
            <a:pPr lvl="1"/>
            <a:r>
              <a:rPr lang="en-US" dirty="0" smtClean="0"/>
              <a:t>39.19</a:t>
            </a:r>
            <a:r>
              <a:rPr lang="en-US" baseline="30000" dirty="0" smtClean="0"/>
              <a:t> 0 </a:t>
            </a:r>
            <a:r>
              <a:rPr lang="en-US" baseline="-25000" dirty="0"/>
              <a:t> </a:t>
            </a:r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89 cm rain/yr </a:t>
            </a:r>
          </a:p>
          <a:p>
            <a:r>
              <a:rPr lang="en-US" sz="3600" baseline="30000" dirty="0" smtClean="0"/>
              <a:t>Tribune, KS </a:t>
            </a:r>
          </a:p>
          <a:p>
            <a:pPr lvl="1"/>
            <a:r>
              <a:rPr lang="en-US" dirty="0" smtClean="0"/>
              <a:t>38.28 </a:t>
            </a:r>
            <a:r>
              <a:rPr lang="en-US" baseline="30000" dirty="0" smtClean="0"/>
              <a:t>0 </a:t>
            </a:r>
            <a:r>
              <a:rPr lang="en-US" dirty="0" smtClean="0"/>
              <a:t>N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 lvl="1"/>
            <a:r>
              <a:rPr lang="en-US" sz="3600" baseline="30000" dirty="0"/>
              <a:t> </a:t>
            </a:r>
            <a:r>
              <a:rPr lang="en-US" dirty="0" smtClean="0"/>
              <a:t>44 cm rain/yr</a:t>
            </a:r>
          </a:p>
          <a:p>
            <a:r>
              <a:rPr lang="en-US" dirty="0" smtClean="0"/>
              <a:t>Garden City, KS</a:t>
            </a:r>
          </a:p>
          <a:p>
            <a:pPr lvl="1"/>
            <a:r>
              <a:rPr lang="en-US" dirty="0" smtClean="0"/>
              <a:t> 37.99 </a:t>
            </a:r>
            <a:r>
              <a:rPr lang="en-US" baseline="30000" dirty="0" smtClean="0"/>
              <a:t>0 </a:t>
            </a:r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48 cm rain/yr</a:t>
            </a:r>
            <a:r>
              <a:rPr lang="en-US" baseline="300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Rates for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Manhattan</a:t>
            </a:r>
          </a:p>
          <a:p>
            <a:pPr lvl="1"/>
            <a:r>
              <a:rPr lang="en-US" dirty="0" smtClean="0"/>
              <a:t>No competition: 2,900/ha</a:t>
            </a:r>
          </a:p>
          <a:p>
            <a:pPr lvl="1"/>
            <a:r>
              <a:rPr lang="en-US" dirty="0" smtClean="0"/>
              <a:t>37,000/ha</a:t>
            </a:r>
          </a:p>
          <a:p>
            <a:pPr lvl="1"/>
            <a:r>
              <a:rPr lang="en-US" dirty="0" smtClean="0"/>
              <a:t>64,000/ha</a:t>
            </a:r>
          </a:p>
          <a:p>
            <a:pPr lvl="1"/>
            <a:r>
              <a:rPr lang="en-US" dirty="0" smtClean="0"/>
              <a:t>103,000/ha</a:t>
            </a:r>
          </a:p>
          <a:p>
            <a:pPr lvl="1"/>
            <a:r>
              <a:rPr lang="en-US" dirty="0" smtClean="0"/>
              <a:t>140,000/ha</a:t>
            </a:r>
          </a:p>
          <a:p>
            <a:r>
              <a:rPr lang="en-US" dirty="0" smtClean="0"/>
              <a:t>Tribune</a:t>
            </a:r>
          </a:p>
          <a:p>
            <a:pPr lvl="1"/>
            <a:r>
              <a:rPr lang="en-US" dirty="0" smtClean="0"/>
              <a:t>No competition</a:t>
            </a:r>
          </a:p>
          <a:p>
            <a:pPr lvl="1"/>
            <a:r>
              <a:rPr lang="en-US" dirty="0" smtClean="0"/>
              <a:t>29,600/ha</a:t>
            </a:r>
          </a:p>
          <a:p>
            <a:pPr lvl="1"/>
            <a:r>
              <a:rPr lang="en-US" dirty="0" smtClean="0"/>
              <a:t>44,500</a:t>
            </a:r>
          </a:p>
          <a:p>
            <a:pPr lvl="1"/>
            <a:r>
              <a:rPr lang="en-US" dirty="0" smtClean="0"/>
              <a:t>59,200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Grain Yield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962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267200" y="1752600"/>
          <a:ext cx="46101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6980-684A-419B-ABF0-80E2307E55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613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Seeding Rate Effects on Ethanol Production in Corn and Sorghum</vt:lpstr>
      <vt:lpstr>Biomass and Bioethanol</vt:lpstr>
      <vt:lpstr>Slide 3</vt:lpstr>
      <vt:lpstr>Goals</vt:lpstr>
      <vt:lpstr>Background Population Relationships Used</vt:lpstr>
      <vt:lpstr>Slide 6</vt:lpstr>
      <vt:lpstr>Locations</vt:lpstr>
      <vt:lpstr>Seeding Rates for Corn</vt:lpstr>
      <vt:lpstr>Corn Grain Yield</vt:lpstr>
      <vt:lpstr>Total Corn Biomass</vt:lpstr>
      <vt:lpstr>Corn Stover Yield</vt:lpstr>
      <vt:lpstr>Slide 12</vt:lpstr>
      <vt:lpstr>Seeding Rates for Sorghum</vt:lpstr>
      <vt:lpstr>Begasse Yield</vt:lpstr>
      <vt:lpstr>Ethanol Process</vt:lpstr>
      <vt:lpstr>Slide 16</vt:lpstr>
      <vt:lpstr>Ethanol Results</vt:lpstr>
      <vt:lpstr>Corn Population Effect</vt:lpstr>
      <vt:lpstr>Conclusions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Seeding Rate Effects on Ethanol Production in Corn and Sorghum</dc:title>
  <dc:creator>runtlypoops</dc:creator>
  <cp:lastModifiedBy>rutlin</cp:lastModifiedBy>
  <cp:revision>42</cp:revision>
  <dcterms:created xsi:type="dcterms:W3CDTF">2010-06-07T21:03:40Z</dcterms:created>
  <dcterms:modified xsi:type="dcterms:W3CDTF">2010-08-31T18:04:06Z</dcterms:modified>
</cp:coreProperties>
</file>